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1" r:id="rId18"/>
    <p:sldId id="298" r:id="rId19"/>
    <p:sldId id="274" r:id="rId20"/>
    <p:sldId id="299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11/6/2012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encerrado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anormal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no BD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</a:t>
            </a:r>
            <a:r>
              <a:rPr lang="en-US" dirty="0" err="1" smtClean="0"/>
              <a:t>retorne</a:t>
            </a:r>
            <a:r>
              <a:rPr lang="en-US" dirty="0" smtClean="0"/>
              <a:t> a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anterior.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ROLLBACK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Armazena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efetuadas</a:t>
            </a:r>
            <a:r>
              <a:rPr lang="en-US" dirty="0" smtClean="0"/>
              <a:t> no BD.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informações</a:t>
            </a:r>
            <a:r>
              <a:rPr lang="en-US" dirty="0" smtClean="0"/>
              <a:t> </a:t>
            </a:r>
            <a:r>
              <a:rPr lang="en-US" dirty="0" err="1" smtClean="0"/>
              <a:t>armazenadas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log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utilizadas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solicitação</a:t>
            </a:r>
            <a:r>
              <a:rPr lang="en-US" dirty="0" smtClean="0"/>
              <a:t> de </a:t>
            </a:r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acionada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ROLLBACK.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Esse</a:t>
            </a:r>
            <a:r>
              <a:rPr lang="en-US" dirty="0" smtClean="0"/>
              <a:t> log </a:t>
            </a:r>
            <a:r>
              <a:rPr lang="en-US" dirty="0" err="1" smtClean="0"/>
              <a:t>armazena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 </a:t>
            </a:r>
            <a:r>
              <a:rPr lang="en-US" dirty="0" err="1" smtClean="0"/>
              <a:t>registro</a:t>
            </a:r>
            <a:r>
              <a:rPr lang="en-US" dirty="0" smtClean="0"/>
              <a:t> de </a:t>
            </a:r>
            <a:r>
              <a:rPr lang="en-US" dirty="0" err="1" smtClean="0"/>
              <a:t>início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1"/>
            <a:r>
              <a:rPr lang="en-US" dirty="0" smtClean="0"/>
              <a:t>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componente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2"/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operação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(</a:t>
            </a:r>
            <a:r>
              <a:rPr lang="en-US" dirty="0" err="1" smtClean="0"/>
              <a:t>atualização</a:t>
            </a:r>
            <a:r>
              <a:rPr lang="en-US" dirty="0" smtClean="0"/>
              <a:t>, </a:t>
            </a:r>
            <a:r>
              <a:rPr lang="en-US" dirty="0" err="1" smtClean="0"/>
              <a:t>exclusão</a:t>
            </a:r>
            <a:r>
              <a:rPr lang="en-US" dirty="0" smtClean="0"/>
              <a:t>, </a:t>
            </a:r>
            <a:r>
              <a:rPr lang="en-US" dirty="0" err="1" smtClean="0"/>
              <a:t>inserção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Nomes</a:t>
            </a:r>
            <a:r>
              <a:rPr lang="en-US" dirty="0" smtClean="0"/>
              <a:t> dos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afetados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Valores</a:t>
            </a:r>
            <a:r>
              <a:rPr lang="en-US" dirty="0" smtClean="0"/>
              <a:t> “antes” e “</a:t>
            </a:r>
            <a:r>
              <a:rPr lang="en-US" dirty="0" err="1" smtClean="0"/>
              <a:t>depois</a:t>
            </a:r>
            <a:r>
              <a:rPr lang="en-US" dirty="0" smtClean="0"/>
              <a:t>”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campos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atualizados</a:t>
            </a:r>
            <a:endParaRPr lang="en-US" dirty="0" smtClean="0"/>
          </a:p>
          <a:p>
            <a:pPr lvl="2"/>
            <a:r>
              <a:rPr lang="en-US" dirty="0" err="1" smtClean="0"/>
              <a:t>Ponteiros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as </a:t>
            </a:r>
            <a:r>
              <a:rPr lang="en-US" dirty="0" err="1" smtClean="0"/>
              <a:t>entradas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 e </a:t>
            </a:r>
            <a:r>
              <a:rPr lang="en-US" dirty="0" err="1" smtClean="0"/>
              <a:t>posteriores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no log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fim</a:t>
            </a:r>
            <a:r>
              <a:rPr lang="en-US" dirty="0" smtClean="0"/>
              <a:t> (COMMIT)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É a </a:t>
            </a:r>
            <a:r>
              <a:rPr lang="en-US" dirty="0" err="1" smtClean="0"/>
              <a:t>coordenação</a:t>
            </a:r>
            <a:r>
              <a:rPr lang="en-US" dirty="0" smtClean="0"/>
              <a:t> de </a:t>
            </a:r>
            <a:r>
              <a:rPr lang="en-US" dirty="0" err="1" smtClean="0"/>
              <a:t>execuções</a:t>
            </a:r>
            <a:r>
              <a:rPr lang="en-US" dirty="0" smtClean="0"/>
              <a:t> </a:t>
            </a:r>
            <a:r>
              <a:rPr lang="en-US" dirty="0" err="1" smtClean="0"/>
              <a:t>simultâneas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BD </a:t>
            </a:r>
            <a:r>
              <a:rPr lang="en-US" dirty="0" err="1" smtClean="0"/>
              <a:t>multiusuário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objetivo</a:t>
            </a:r>
            <a:r>
              <a:rPr lang="en-US" dirty="0" smtClean="0"/>
              <a:t>: </a:t>
            </a:r>
            <a:r>
              <a:rPr lang="en-US" dirty="0" err="1" smtClean="0"/>
              <a:t>garantir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ambiente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Os </a:t>
            </a:r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: </a:t>
            </a:r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 e </a:t>
            </a:r>
            <a:r>
              <a:rPr lang="en-US" dirty="0" err="1" smtClean="0"/>
              <a:t>recuperações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2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 T1 e T2, </a:t>
            </a:r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o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de dados e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atualizações</a:t>
            </a:r>
            <a:r>
              <a:rPr lang="en-US" dirty="0" smtClean="0"/>
              <a:t> é </a:t>
            </a:r>
            <a:r>
              <a:rPr lang="en-US" dirty="0" err="1" smtClean="0"/>
              <a:t>perdida</a:t>
            </a:r>
            <a:r>
              <a:rPr lang="en-US" dirty="0" smtClean="0"/>
              <a:t> (</a:t>
            </a:r>
            <a:r>
              <a:rPr lang="en-US" dirty="0" err="1" smtClean="0"/>
              <a:t>sobrescrita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aplicação</a:t>
            </a:r>
            <a:r>
              <a:rPr lang="en-US" dirty="0" smtClean="0"/>
              <a:t>).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828067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10" y="3124200"/>
            <a:ext cx="897199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8782050" cy="332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T1 e T2,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r>
              <a:rPr lang="en-US" dirty="0" smtClean="0"/>
              <a:t> e a </a:t>
            </a:r>
            <a:r>
              <a:rPr lang="en-US" dirty="0" err="1" smtClean="0"/>
              <a:t>primeira</a:t>
            </a:r>
            <a:r>
              <a:rPr lang="en-US" dirty="0" smtClean="0"/>
              <a:t> (T1) é </a:t>
            </a:r>
            <a:r>
              <a:rPr lang="en-US" dirty="0" err="1" smtClean="0"/>
              <a:t>desfeita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segunda</a:t>
            </a:r>
            <a:r>
              <a:rPr lang="en-US" dirty="0" smtClean="0"/>
              <a:t> (T2)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, </a:t>
            </a:r>
            <a:r>
              <a:rPr lang="en-US" dirty="0" err="1" smtClean="0"/>
              <a:t>violando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 a </a:t>
            </a:r>
            <a:r>
              <a:rPr lang="en-US" dirty="0" err="1" smtClean="0"/>
              <a:t>propriedade</a:t>
            </a:r>
            <a:r>
              <a:rPr lang="en-US" dirty="0" smtClean="0"/>
              <a:t> de </a:t>
            </a:r>
            <a:r>
              <a:rPr lang="en-US" dirty="0" err="1" smtClean="0"/>
              <a:t>isolamento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acessa</a:t>
            </a:r>
            <a:r>
              <a:rPr lang="en-US" dirty="0" smtClean="0"/>
              <a:t> dados antes e </a:t>
            </a:r>
            <a:r>
              <a:rPr lang="en-US" dirty="0" err="1" smtClean="0"/>
              <a:t>após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terminarem</a:t>
            </a:r>
            <a:r>
              <a:rPr lang="en-US" dirty="0" smtClean="0"/>
              <a:t> de </a:t>
            </a:r>
            <a:r>
              <a:rPr lang="en-US" dirty="0" err="1" smtClean="0"/>
              <a:t>trabalhar</a:t>
            </a:r>
            <a:r>
              <a:rPr lang="en-US" dirty="0" smtClean="0"/>
              <a:t> com </a:t>
            </a:r>
            <a:r>
              <a:rPr lang="en-US" dirty="0" err="1" smtClean="0"/>
              <a:t>esses</a:t>
            </a:r>
            <a:r>
              <a:rPr lang="en-US" dirty="0" smtClean="0"/>
              <a:t> dados.</a:t>
            </a:r>
          </a:p>
          <a:p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exemplo</a:t>
            </a:r>
            <a:r>
              <a:rPr lang="en-US" dirty="0" smtClean="0"/>
              <a:t>, 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ocorreria</a:t>
            </a:r>
            <a:r>
              <a:rPr lang="en-US" dirty="0" smtClean="0"/>
              <a:t> se a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calcular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r>
              <a:rPr lang="en-US" dirty="0" smtClean="0"/>
              <a:t> de </a:t>
            </a:r>
            <a:r>
              <a:rPr lang="en-US" dirty="0" err="1" smtClean="0"/>
              <a:t>sumarização</a:t>
            </a:r>
            <a:r>
              <a:rPr lang="en-US" dirty="0" smtClean="0"/>
              <a:t> (</a:t>
            </a:r>
            <a:r>
              <a:rPr lang="en-US" dirty="0" err="1" smtClean="0"/>
              <a:t>agregada</a:t>
            </a:r>
            <a:r>
              <a:rPr lang="en-US" dirty="0" smtClean="0"/>
              <a:t>) de um </a:t>
            </a:r>
            <a:r>
              <a:rPr lang="en-US" dirty="0" err="1" smtClean="0"/>
              <a:t>conjunto</a:t>
            </a:r>
            <a:r>
              <a:rPr lang="en-US" dirty="0" smtClean="0"/>
              <a:t> de dados, </a:t>
            </a:r>
            <a:r>
              <a:rPr lang="en-US" dirty="0" err="1" smtClean="0"/>
              <a:t>enquanto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(T2)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dados. O </a:t>
            </a:r>
            <a:r>
              <a:rPr lang="en-US" dirty="0" err="1" smtClean="0"/>
              <a:t>problema</a:t>
            </a:r>
            <a:r>
              <a:rPr lang="en-US" dirty="0" smtClean="0"/>
              <a:t> é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ler</a:t>
            </a:r>
            <a:r>
              <a:rPr lang="en-US" dirty="0" smtClean="0"/>
              <a:t> </a:t>
            </a:r>
            <a:r>
              <a:rPr lang="en-US" dirty="0" err="1" smtClean="0"/>
              <a:t>alguns</a:t>
            </a:r>
            <a:r>
              <a:rPr lang="en-US" dirty="0" smtClean="0"/>
              <a:t> dados antes de </a:t>
            </a:r>
            <a:r>
              <a:rPr lang="en-US" dirty="0" err="1" smtClean="0"/>
              <a:t>serem</a:t>
            </a:r>
            <a:r>
              <a:rPr lang="en-US" dirty="0" smtClean="0"/>
              <a:t> </a:t>
            </a:r>
            <a:r>
              <a:rPr lang="en-US" dirty="0" err="1" smtClean="0"/>
              <a:t>alterados</a:t>
            </a:r>
            <a:r>
              <a:rPr lang="en-US" dirty="0" smtClean="0"/>
              <a:t> e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alteração</a:t>
            </a:r>
            <a:r>
              <a:rPr lang="en-US" dirty="0" smtClean="0"/>
              <a:t>, </a:t>
            </a:r>
            <a:r>
              <a:rPr lang="en-US" dirty="0" err="1" smtClean="0"/>
              <a:t>produzindo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,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Execução concorrente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>
            <a:normAutofit/>
          </a:bodyPr>
          <a:lstStyle/>
          <a:p>
            <a:pPr marL="609600" indent="-609600" eaLnBrk="1" hangingPunct="1"/>
            <a:r>
              <a:rPr lang="pt-BR" sz="2400" dirty="0" smtClean="0"/>
              <a:t>É permitido que múltiplas transações sejam executadas concorrentemente. Vantagens: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Melhor utilização de processador e discos, levando a um melhor desempenho do sistema.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Redução do tempo médio de resposta para transações: transações curtas não precisam esperar pela execução de transações longas.</a:t>
            </a:r>
          </a:p>
          <a:p>
            <a:pPr marL="609600" indent="-609600" eaLnBrk="1" hangingPunct="1">
              <a:buFontTx/>
              <a:buNone/>
            </a:pPr>
            <a:endParaRPr lang="pt-BR" sz="2400" dirty="0" smtClean="0"/>
          </a:p>
          <a:p>
            <a:pPr marL="609600" indent="-609600" eaLnBrk="1" hangingPunct="1"/>
            <a:r>
              <a:rPr lang="pt-BR" sz="2400" dirty="0" smtClean="0"/>
              <a:t>É necessário um esquema de controle de concorrência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lê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grava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banco</a:t>
            </a:r>
            <a:r>
              <a:rPr lang="en-US" dirty="0" smtClean="0"/>
              <a:t> de dados</a:t>
            </a:r>
          </a:p>
          <a:p>
            <a:endParaRPr lang="en-US" dirty="0" smtClean="0"/>
          </a:p>
          <a:p>
            <a:r>
              <a:rPr lang="en-US" dirty="0" smtClean="0"/>
              <a:t>Um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é </a:t>
            </a:r>
            <a:r>
              <a:rPr lang="en-US" dirty="0" err="1" smtClean="0"/>
              <a:t>aquele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satisfeitas</a:t>
            </a:r>
            <a:r>
              <a:rPr lang="en-US" dirty="0" smtClean="0"/>
              <a:t> as </a:t>
            </a:r>
            <a:r>
              <a:rPr lang="en-US" dirty="0" err="1" smtClean="0"/>
              <a:t>restrições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 de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Escalonador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um </a:t>
            </a:r>
            <a:r>
              <a:rPr lang="en-US" dirty="0" err="1" smtClean="0"/>
              <a:t>processo</a:t>
            </a:r>
            <a:r>
              <a:rPr lang="en-US" dirty="0" smtClean="0"/>
              <a:t> especial do SGBD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estabelece</a:t>
            </a:r>
            <a:r>
              <a:rPr lang="en-US" dirty="0" smtClean="0"/>
              <a:t> a </a:t>
            </a:r>
            <a:r>
              <a:rPr lang="en-US" dirty="0" err="1" smtClean="0"/>
              <a:t>ordem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intercala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operações</a:t>
            </a:r>
            <a:r>
              <a:rPr lang="en-US" dirty="0" smtClean="0"/>
              <a:t> e </a:t>
            </a:r>
            <a:r>
              <a:rPr lang="en-US" dirty="0" err="1" smtClean="0"/>
              <a:t>bd</a:t>
            </a:r>
            <a:r>
              <a:rPr lang="en-US" dirty="0" smtClean="0"/>
              <a:t>, </a:t>
            </a:r>
            <a:r>
              <a:rPr lang="en-US" dirty="0" err="1" smtClean="0"/>
              <a:t>garantindo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e o </a:t>
            </a:r>
            <a:r>
              <a:rPr lang="en-US" dirty="0" err="1" smtClean="0"/>
              <a:t>isolamento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752600" y="117475"/>
            <a:ext cx="7297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Exemplo de escalonamento serial (Esc  1)</a:t>
            </a:r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676400" y="117475"/>
            <a:ext cx="7373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Escalonameto não serial equivalente a Esc. 1</a:t>
            </a:r>
          </a:p>
          <a:p>
            <a:endParaRPr lang="pt-BR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00200" y="304800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Escalonamento que não preserva soma A+B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pPr eaLnBrk="1" hangingPunct="1"/>
            <a:r>
              <a:rPr lang="pt-BR" sz="2800" smtClean="0"/>
              <a:t>Premissa: cada transação preserva consistência do banco de dados – então execução serial de transações preserva consistência.</a:t>
            </a:r>
          </a:p>
          <a:p>
            <a:pPr eaLnBrk="1" hangingPunct="1"/>
            <a:r>
              <a:rPr lang="pt-BR" sz="2800" smtClean="0"/>
              <a:t>Um escalonamento (possivelmente concorrente) é seriável se é equivalente a algum escalonamento serial. Noções diferentes de equivalência de escalonamentos: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- Seriação por conflito (mais usada)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- Seriação por visão, por valor, etc.</a:t>
            </a:r>
          </a:p>
          <a:p>
            <a:pPr eaLnBrk="1" hangingPunct="1"/>
            <a:r>
              <a:rPr lang="pt-BR" sz="2800" smtClean="0"/>
              <a:t>Consideramos apenas operações </a:t>
            </a:r>
            <a:r>
              <a:rPr lang="pt-BR" sz="2800" i="1" smtClean="0"/>
              <a:t>read </a:t>
            </a:r>
            <a:r>
              <a:rPr lang="pt-BR" sz="2800" smtClean="0"/>
              <a:t>e </a:t>
            </a:r>
            <a:r>
              <a:rPr lang="pt-BR" sz="2800" i="1" smtClean="0"/>
              <a:t>write.</a:t>
            </a:r>
          </a:p>
          <a:p>
            <a:pPr eaLnBrk="1" hangingPunct="1">
              <a:buFontTx/>
              <a:buNone/>
            </a:pPr>
            <a:endParaRPr lang="pt-BR" sz="2800" i="1" smtClean="0"/>
          </a:p>
          <a:p>
            <a:pPr eaLnBrk="1" hangingPunct="1"/>
            <a:endParaRPr lang="pt-B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smtClean="0"/>
              <a:t>Operações Oi e Oj de transações Ti e Tj, respectivamente, conflitam se e somente se existe algum dado D acessado por Oi e por Oj, e ao menos uma destas operações escreveu D.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Intuitivamente, um conflito entre operações Oi e Oj força uma ordem (lógica) temporal entre elas. Se Oi e Oj são consecutivas em um escalonamento e não conflitam, seus resultados permaneceriam os mesmos, mesmo que fossem intercambiadas no escalonamento.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 b="1" smtClean="0"/>
              <a:t>Seriação por conflito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read</a:t>
            </a:r>
            <a:r>
              <a:rPr lang="pt-BR" sz="2400" smtClean="0"/>
              <a:t> (D). Oi e Oj não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</a:t>
            </a:r>
            <a:r>
              <a:rPr lang="pt-BR" sz="2400" smtClean="0"/>
              <a:t>te (D) e Oj é </a:t>
            </a:r>
            <a:r>
              <a:rPr lang="pt-BR" sz="2400" b="1" smtClean="0"/>
              <a:t>read </a:t>
            </a:r>
            <a:r>
              <a:rPr lang="pt-BR" sz="2400" smtClean="0"/>
              <a:t>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write (</a:t>
            </a:r>
            <a:r>
              <a:rPr lang="pt-BR" sz="2400" smtClean="0"/>
              <a:t>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 (cont.)</a:t>
            </a:r>
            <a:r>
              <a:rPr lang="pt-BR" sz="3200" smtClean="0"/>
              <a:t/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400" smtClean="0"/>
              <a:t>Se um escalonamento E pode ser transformado em um escalonamento E’ através da troca de operações não conflitantes, dizemos que E e E’ são equivalentes por conflito.</a:t>
            </a:r>
          </a:p>
          <a:p>
            <a:pPr eaLnBrk="1" hangingPunct="1"/>
            <a:r>
              <a:rPr lang="pt-BR" sz="2400" smtClean="0"/>
              <a:t>Um escalonamento E é </a:t>
            </a:r>
            <a:r>
              <a:rPr lang="pt-BR" sz="2400" i="1" smtClean="0"/>
              <a:t>seriável por conflito </a:t>
            </a:r>
            <a:r>
              <a:rPr lang="pt-BR" sz="2400" smtClean="0"/>
              <a:t>se E é equivalente por conflito a um escalonamento serial.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Exemplo de escalonamento que não é seriável por conflito: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T3                              T4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</a:t>
            </a:r>
            <a:r>
              <a:rPr lang="pt-BR" sz="2400" b="1" smtClean="0"/>
              <a:t>read </a:t>
            </a:r>
            <a:r>
              <a:rPr lang="pt-BR" sz="2400" smtClean="0"/>
              <a:t>(D)                  </a:t>
            </a:r>
          </a:p>
          <a:p>
            <a:pPr eaLnBrk="1" hangingPunct="1">
              <a:buFontTx/>
              <a:buNone/>
            </a:pPr>
            <a:r>
              <a:rPr lang="pt-BR" sz="2400" smtClean="0"/>
              <a:t>                                             </a:t>
            </a:r>
            <a:r>
              <a:rPr lang="pt-BR" sz="2400" b="1" smtClean="0"/>
              <a:t>write </a:t>
            </a:r>
            <a:r>
              <a:rPr lang="pt-BR" sz="2400" smtClean="0"/>
              <a:t>(D)</a:t>
            </a:r>
            <a:endParaRPr lang="pt-BR" sz="2400" b="1" smtClean="0"/>
          </a:p>
          <a:p>
            <a:pPr eaLnBrk="1" hangingPunct="1">
              <a:buFontTx/>
              <a:buNone/>
            </a:pPr>
            <a:r>
              <a:rPr lang="pt-BR" sz="2400" b="1" smtClean="0"/>
              <a:t>		write</a:t>
            </a:r>
            <a:r>
              <a:rPr lang="pt-BR" sz="2400" smtClean="0"/>
              <a:t> (D)</a:t>
            </a:r>
          </a:p>
        </p:txBody>
      </p:sp>
      <p:sp>
        <p:nvSpPr>
          <p:cNvPr id="9220" name="Line 15"/>
          <p:cNvSpPr>
            <a:spLocks noChangeShapeType="1"/>
          </p:cNvSpPr>
          <p:nvPr/>
        </p:nvSpPr>
        <p:spPr bwMode="auto">
          <a:xfrm>
            <a:off x="1371600" y="51054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17"/>
          <p:cNvSpPr>
            <a:spLocks noChangeShapeType="1"/>
          </p:cNvSpPr>
          <p:nvPr/>
        </p:nvSpPr>
        <p:spPr bwMode="auto">
          <a:xfrm>
            <a:off x="3581400" y="4800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Group 2"/>
          <p:cNvGraphicFramePr>
            <a:graphicFrameLocks noGrp="1"/>
          </p:cNvGraphicFramePr>
          <p:nvPr/>
        </p:nvGraphicFramePr>
        <p:xfrm>
          <a:off x="381000" y="1600200"/>
          <a:ext cx="3810000" cy="4953000"/>
        </p:xfrm>
        <a:graphic>
          <a:graphicData uri="http://schemas.openxmlformats.org/drawingml/2006/table">
            <a:tbl>
              <a:tblPr/>
              <a:tblGrid>
                <a:gridCol w="1763713"/>
                <a:gridCol w="2046287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35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117475"/>
            <a:ext cx="85931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Seriação por conflito</a:t>
            </a:r>
            <a:r>
              <a:rPr lang="pt-BR" sz="2000"/>
              <a:t> - Escalonamento Esc. 3 pode ser transformado no escalonamento serial Esc. 1;  Esc 3 é portanto seriável por conflito</a:t>
            </a:r>
          </a:p>
          <a:p>
            <a:endParaRPr lang="pt-BR"/>
          </a:p>
        </p:txBody>
      </p:sp>
      <p:graphicFrame>
        <p:nvGraphicFramePr>
          <p:cNvPr id="25614" name="Group 14"/>
          <p:cNvGraphicFramePr>
            <a:graphicFrameLocks noGrp="1"/>
          </p:cNvGraphicFramePr>
          <p:nvPr/>
        </p:nvGraphicFramePr>
        <p:xfrm>
          <a:off x="4953000" y="1600200"/>
          <a:ext cx="3810000" cy="4953635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5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1828800" y="12192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3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232525" y="12192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1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1371600" y="0"/>
            <a:ext cx="655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Protocolos baseados em locks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eaLnBrk="1" hangingPunct="1"/>
            <a:r>
              <a:rPr lang="pt-BR" sz="2400" smtClean="0"/>
              <a:t>Um </a:t>
            </a:r>
            <a:r>
              <a:rPr lang="pt-BR" sz="2400" i="1" smtClean="0"/>
              <a:t>lock </a:t>
            </a:r>
            <a:r>
              <a:rPr lang="pt-BR" sz="2400" smtClean="0"/>
              <a:t>(bloqueio) é um mecanismo para controle de acessos concorrentes a um mesmo item de dados.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Dados podem ser bloqueados em dois modos:</a:t>
            </a:r>
          </a:p>
          <a:p>
            <a:pPr eaLnBrk="1" hangingPunct="1">
              <a:buFontTx/>
              <a:buNone/>
            </a:pPr>
            <a:r>
              <a:rPr lang="pt-BR" sz="2400" i="1" smtClean="0"/>
              <a:t>	- </a:t>
            </a:r>
            <a:r>
              <a:rPr lang="pt-BR" sz="2400" smtClean="0"/>
              <a:t>Exclusivo (E). Dado pode ser escrito ou lido.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- Compartilhado ( C). Dado pode ser apenas lido</a:t>
            </a:r>
          </a:p>
          <a:p>
            <a:pPr eaLnBrk="1" hangingPunct="1">
              <a:buFontTx/>
              <a:buNone/>
            </a:pPr>
            <a:r>
              <a:rPr lang="pt-BR" sz="2400" smtClean="0"/>
              <a:t>. </a:t>
            </a:r>
          </a:p>
          <a:p>
            <a:pPr eaLnBrk="1" hangingPunct="1"/>
            <a:r>
              <a:rPr lang="pt-BR" sz="2400" smtClean="0"/>
              <a:t>Requisições de locks (</a:t>
            </a:r>
            <a:r>
              <a:rPr lang="pt-BR" sz="2400" b="1" smtClean="0"/>
              <a:t>lock-E </a:t>
            </a:r>
            <a:r>
              <a:rPr lang="pt-BR" sz="2400" smtClean="0"/>
              <a:t>ou </a:t>
            </a:r>
            <a:r>
              <a:rPr lang="pt-BR" sz="2400" b="1" smtClean="0"/>
              <a:t>lock-C</a:t>
            </a:r>
            <a:r>
              <a:rPr lang="pt-BR" sz="2400" smtClean="0"/>
              <a:t>) são feitas ao gerente de controle de concorrência. Transação fica suspensa até que lock seja concedido.</a:t>
            </a:r>
          </a:p>
          <a:p>
            <a:pPr eaLnBrk="1" hangingPunct="1"/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Indivisibilidade</a:t>
            </a:r>
            <a:r>
              <a:rPr lang="en-US" dirty="0" smtClean="0"/>
              <a:t> –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(</a:t>
            </a:r>
            <a:r>
              <a:rPr lang="en-US" dirty="0" err="1" smtClean="0"/>
              <a:t>solicitações</a:t>
            </a:r>
            <a:r>
              <a:rPr lang="en-US" dirty="0" smtClean="0"/>
              <a:t> do SQL)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estejam</a:t>
            </a:r>
            <a:r>
              <a:rPr lang="en-US" dirty="0" smtClean="0"/>
              <a:t> </a:t>
            </a:r>
            <a:r>
              <a:rPr lang="en-US" dirty="0" err="1" smtClean="0"/>
              <a:t>concluídas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contrário</a:t>
            </a:r>
            <a:r>
              <a:rPr lang="en-US" dirty="0" smtClean="0"/>
              <a:t>, a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tiver</a:t>
            </a:r>
            <a:r>
              <a:rPr lang="en-US" dirty="0" smtClean="0"/>
              <a:t> </a:t>
            </a:r>
            <a:r>
              <a:rPr lang="en-US" dirty="0" err="1" smtClean="0"/>
              <a:t>quatro</a:t>
            </a:r>
            <a:r>
              <a:rPr lang="en-US" dirty="0" smtClean="0"/>
              <a:t> </a:t>
            </a:r>
            <a:r>
              <a:rPr lang="en-US" dirty="0" err="1" smtClean="0"/>
              <a:t>solicitações</a:t>
            </a:r>
            <a:r>
              <a:rPr lang="en-US" dirty="0" smtClean="0"/>
              <a:t> de SQL,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devem</a:t>
            </a:r>
            <a:r>
              <a:rPr lang="en-US" dirty="0" smtClean="0"/>
              <a:t> ser </a:t>
            </a:r>
            <a:r>
              <a:rPr lang="en-US" dirty="0" err="1" smtClean="0"/>
              <a:t>concluídas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, </a:t>
            </a:r>
            <a:r>
              <a:rPr lang="en-US" dirty="0" err="1" smtClean="0"/>
              <a:t>senão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inteira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abordada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e </a:t>
            </a:r>
            <a:r>
              <a:rPr lang="en-US" dirty="0" err="1" smtClean="0"/>
              <a:t>indivisível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</a:t>
            </a:r>
            <a:r>
              <a:rPr lang="en-US" dirty="0" err="1" smtClean="0"/>
              <a:t>lógica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Matriz de compatibilidade de locks: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Pode ser concedido um lock de um dado a uma transação se o lock solicitado é compatível com locks adquiridos por outras transações para o mesmo dado.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Se o lock não pode ser concedido, a transação que requer o lock é suspensa até que todos os outros locks incompatíveis sejam liberados pelas outras transações.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	</a:t>
            </a:r>
          </a:p>
        </p:txBody>
      </p:sp>
      <p:graphicFrame>
        <p:nvGraphicFramePr>
          <p:cNvPr id="12364" name="Group 76"/>
          <p:cNvGraphicFramePr>
            <a:graphicFrameLocks noGrp="1"/>
          </p:cNvGraphicFramePr>
          <p:nvPr/>
        </p:nvGraphicFramePr>
        <p:xfrm>
          <a:off x="1295400" y="2133600"/>
          <a:ext cx="5943600" cy="1554480"/>
        </p:xfrm>
        <a:graphic>
          <a:graphicData uri="http://schemas.openxmlformats.org/drawingml/2006/table">
            <a:tbl>
              <a:tblPr/>
              <a:tblGrid>
                <a:gridCol w="1524000"/>
                <a:gridCol w="2438400"/>
                <a:gridCol w="19812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Verdadeiro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4953000"/>
          </a:xfrm>
        </p:spPr>
        <p:txBody>
          <a:bodyPr/>
          <a:lstStyle/>
          <a:p>
            <a:pPr eaLnBrk="1" hangingPunct="1"/>
            <a:r>
              <a:rPr lang="pt-BR" sz="2800" smtClean="0"/>
              <a:t>Exemplo de transação com locks: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		</a:t>
            </a:r>
            <a:r>
              <a:rPr lang="pt-BR" sz="2800" b="1" smtClean="0"/>
              <a:t>T1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lock-C </a:t>
            </a:r>
            <a:r>
              <a:rPr lang="pt-BR" sz="2800" smtClean="0"/>
              <a:t>(A)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read </a:t>
            </a:r>
            <a:r>
              <a:rPr lang="pt-BR" sz="2800" smtClean="0"/>
              <a:t>(A)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unlock</a:t>
            </a:r>
            <a:r>
              <a:rPr lang="pt-BR" sz="2800" smtClean="0"/>
              <a:t>(A);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lock-C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read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unlock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display </a:t>
            </a:r>
            <a:r>
              <a:rPr lang="pt-BR" sz="2800" smtClean="0"/>
              <a:t>(A+B)</a:t>
            </a:r>
          </a:p>
          <a:p>
            <a:pPr eaLnBrk="1" hangingPunct="1">
              <a:buFontTx/>
              <a:buNone/>
            </a:pPr>
            <a:endParaRPr lang="pt-B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pt-BR" sz="2800" b="1" smtClean="0"/>
              <a:t>Escalonamento que não preserva a Soma (A+B)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57400" y="1143000"/>
            <a:ext cx="5038725" cy="3962400"/>
            <a:chOff x="0" y="0"/>
            <a:chExt cx="2550" cy="2493"/>
          </a:xfrm>
        </p:grpSpPr>
        <p:sp>
          <p:nvSpPr>
            <p:cNvPr id="14341" name="Rectangle 4"/>
            <p:cNvSpPr>
              <a:spLocks noChangeArrowheads="1"/>
            </p:cNvSpPr>
            <p:nvPr/>
          </p:nvSpPr>
          <p:spPr bwMode="auto">
            <a:xfrm>
              <a:off x="28" y="394"/>
              <a:ext cx="1314" cy="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450850" algn="just"/>
              <a:r>
                <a:rPr lang="en-US" sz="1800" b="1" dirty="0">
                  <a:cs typeface="Times New Roman" pitchFamily="18" charset="0"/>
                </a:rPr>
                <a:t>lock-X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read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dirty="0">
                  <a:cs typeface="Times New Roman" pitchFamily="18" charset="0"/>
                </a:rPr>
                <a:t>B := B – 50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write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unlock</a:t>
              </a:r>
              <a:r>
                <a:rPr lang="en-US" sz="1800" dirty="0">
                  <a:cs typeface="Times New Roman" pitchFamily="18" charset="0"/>
                </a:rPr>
                <a:t> 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 dirty="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lock-X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read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dirty="0">
                  <a:cs typeface="Times New Roman" pitchFamily="18" charset="0"/>
                </a:rPr>
                <a:t>A :=A + 50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write </a:t>
              </a:r>
              <a:r>
                <a:rPr lang="en-US" sz="1800" dirty="0">
                  <a:cs typeface="Times New Roman" pitchFamily="18" charset="0"/>
                </a:rPr>
                <a:t>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unlock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endParaRPr lang="pt-BR" sz="1800" dirty="0"/>
            </a:p>
          </p:txBody>
        </p:sp>
        <p:sp>
          <p:nvSpPr>
            <p:cNvPr id="14342" name="Rectangle 5"/>
            <p:cNvSpPr>
              <a:spLocks noChangeArrowheads="1"/>
            </p:cNvSpPr>
            <p:nvPr/>
          </p:nvSpPr>
          <p:spPr bwMode="auto">
            <a:xfrm>
              <a:off x="1342" y="394"/>
              <a:ext cx="1124" cy="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450850" algn="just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lock-S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read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unlock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lock-S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read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unlock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display </a:t>
              </a:r>
              <a:r>
                <a:rPr lang="en-US" sz="1800">
                  <a:cs typeface="Times New Roman" pitchFamily="18" charset="0"/>
                </a:rPr>
                <a:t>(A + 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 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pt-BR" sz="1200">
                  <a:cs typeface="Times New Roman" pitchFamily="18" charset="0"/>
                </a:rPr>
                <a:t> </a:t>
              </a:r>
            </a:p>
            <a:p>
              <a:pPr indent="450850" algn="just" eaLnBrk="0" hangingPunct="0"/>
              <a:endParaRPr lang="pt-BR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0"/>
              <a:ext cx="1370" cy="394"/>
              <a:chOff x="0" y="0"/>
              <a:chExt cx="1370" cy="394"/>
            </a:xfrm>
          </p:grpSpPr>
          <p:sp>
            <p:nvSpPr>
              <p:cNvPr id="14347" name="Rectangle 7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31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pt-BR" sz="1800" i="1">
                    <a:cs typeface="Times New Roman" pitchFamily="18" charset="0"/>
                  </a:rPr>
                  <a:t>T</a:t>
                </a:r>
                <a:r>
                  <a:rPr lang="pt-BR" sz="1800" i="1" baseline="-30000">
                    <a:cs typeface="Times New Roman" pitchFamily="18" charset="0"/>
                  </a:rPr>
                  <a:t>7</a:t>
                </a:r>
                <a:endParaRPr lang="pt-BR" sz="1800">
                  <a:cs typeface="Times New Roman" pitchFamily="18" charset="0"/>
                </a:endParaRPr>
              </a:p>
              <a:p>
                <a:pPr algn="ctr" eaLnBrk="0" hangingPunct="0"/>
                <a:endParaRPr lang="pt-BR" sz="1800"/>
              </a:p>
            </p:txBody>
          </p:sp>
          <p:sp>
            <p:nvSpPr>
              <p:cNvPr id="14348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7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370" y="0"/>
              <a:ext cx="1180" cy="394"/>
              <a:chOff x="1370" y="0"/>
              <a:chExt cx="1180" cy="394"/>
            </a:xfrm>
          </p:grpSpPr>
          <p:sp>
            <p:nvSpPr>
              <p:cNvPr id="14345" name="Rectangle 10"/>
              <p:cNvSpPr>
                <a:spLocks noChangeArrowheads="1"/>
              </p:cNvSpPr>
              <p:nvPr/>
            </p:nvSpPr>
            <p:spPr bwMode="auto">
              <a:xfrm>
                <a:off x="1398" y="0"/>
                <a:ext cx="112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pt-BR" sz="1800" i="1">
                    <a:cs typeface="Times New Roman" pitchFamily="18" charset="0"/>
                  </a:rPr>
                  <a:t>T</a:t>
                </a:r>
                <a:r>
                  <a:rPr lang="pt-BR" sz="1800" i="1" baseline="-30000">
                    <a:cs typeface="Times New Roman" pitchFamily="18" charset="0"/>
                  </a:rPr>
                  <a:t>8</a:t>
                </a:r>
                <a:endParaRPr lang="pt-BR" sz="1800">
                  <a:cs typeface="Times New Roman" pitchFamily="18" charset="0"/>
                </a:endParaRPr>
              </a:p>
              <a:p>
                <a:pPr algn="ctr" eaLnBrk="0" hangingPunct="0"/>
                <a:endParaRPr lang="pt-BR" sz="1800"/>
              </a:p>
            </p:txBody>
          </p:sp>
          <p:sp>
            <p:nvSpPr>
              <p:cNvPr id="14346" name="Rectangle 11"/>
              <p:cNvSpPr>
                <a:spLocks noChangeArrowheads="1"/>
              </p:cNvSpPr>
              <p:nvPr/>
            </p:nvSpPr>
            <p:spPr bwMode="auto">
              <a:xfrm>
                <a:off x="1370" y="0"/>
                <a:ext cx="118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2057400" y="5562600"/>
            <a:ext cx="2606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 smtClean="0"/>
          </a:p>
          <a:p>
            <a:pPr eaLnBrk="1" hangingPunct="1"/>
            <a:r>
              <a:rPr lang="pt-BR" smtClean="0"/>
              <a:t>Locks usados como o exemplo anterior não garantem seriação: se A e B forem utilizados entre as leituras de A e B, a soma mostrada estaria errada</a:t>
            </a:r>
          </a:p>
          <a:p>
            <a:pPr eaLnBrk="1" hangingPunct="1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600" b="1" smtClean="0"/>
              <a:t>Protocolos baseados em locks (cont.)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400" smtClean="0"/>
              <a:t>Um </a:t>
            </a:r>
            <a:r>
              <a:rPr lang="pt-BR" sz="2400" i="1" smtClean="0"/>
              <a:t>protocolo para locks </a:t>
            </a:r>
            <a:r>
              <a:rPr lang="pt-BR" sz="2400" smtClean="0"/>
              <a:t>é um conjunto de regras que todas as transações devem seguir para requisitar e devolver locks.</a:t>
            </a:r>
          </a:p>
          <a:p>
            <a:pPr eaLnBrk="1" hangingPunct="1"/>
            <a:r>
              <a:rPr lang="pt-BR" sz="2400" smtClean="0"/>
              <a:t>Os protocolos restringem o conjunto de escalonamento possíveis.</a:t>
            </a:r>
          </a:p>
          <a:p>
            <a:pPr eaLnBrk="1" hangingPunct="1"/>
            <a:r>
              <a:rPr lang="pt-BR" sz="2400" smtClean="0"/>
              <a:t>Problemas que devem ser contornados:</a:t>
            </a:r>
          </a:p>
          <a:p>
            <a:pPr lvl="1" eaLnBrk="1" hangingPunct="1"/>
            <a:r>
              <a:rPr lang="pt-BR" sz="2400" i="1" smtClean="0"/>
              <a:t>Deadlock</a:t>
            </a:r>
          </a:p>
          <a:p>
            <a:pPr lvl="1" eaLnBrk="1" hangingPunct="1"/>
            <a:r>
              <a:rPr lang="pt-BR" sz="2400" smtClean="0"/>
              <a:t>Falta de garantia de progresso (</a:t>
            </a:r>
            <a:r>
              <a:rPr lang="pt-BR" sz="2400" i="1" smtClean="0"/>
              <a:t>starvation, liveleness)</a:t>
            </a:r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200" smtClean="0"/>
              <a:t>Deadlock</a:t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Considere o escalonamento parcial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r>
              <a:rPr lang="pt-BR" sz="1800" smtClean="0"/>
              <a:t>T3		T4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read(B)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B = B – 50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write(B)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read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(A)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Nem T3 nem T4 podem prosseguir. Esta situação é chamada de </a:t>
            </a:r>
            <a:r>
              <a:rPr lang="pt-BR" sz="2400" i="1" smtClean="0"/>
              <a:t>deadlock.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Para tratar o deadlock é necessário desfazer T3 ou T4 (</a:t>
            </a:r>
            <a:r>
              <a:rPr lang="pt-BR" sz="2400" i="1" smtClean="0"/>
              <a:t>rollback), </a:t>
            </a:r>
            <a:r>
              <a:rPr lang="pt-BR" sz="2400" smtClean="0"/>
              <a:t>liberando os locks adquiridos.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7338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2057400" y="2209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9"/>
          <p:cNvSpPr>
            <a:spLocks noChangeShapeType="1"/>
          </p:cNvSpPr>
          <p:nvPr/>
        </p:nvSpPr>
        <p:spPr bwMode="auto">
          <a:xfrm>
            <a:off x="2057400" y="34290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10"/>
          <p:cNvSpPr>
            <a:spLocks noChangeShapeType="1"/>
          </p:cNvSpPr>
          <p:nvPr/>
        </p:nvSpPr>
        <p:spPr bwMode="auto">
          <a:xfrm>
            <a:off x="2057400" y="4419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 de lock em duas fases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Garante escalonamento seriável por conflito.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1: </a:t>
            </a:r>
            <a:r>
              <a:rPr lang="pt-BR" sz="2400" i="1" smtClean="0"/>
              <a:t>Crescimento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requisitar novos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liberar locks.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2: </a:t>
            </a:r>
            <a:r>
              <a:rPr lang="pt-BR" sz="2400" i="1" smtClean="0"/>
              <a:t>Encolhimento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liberar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requisitar novos locks.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endParaRPr lang="pt-BR" sz="16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400" i="1" smtClean="0"/>
              <a:t>		</a:t>
            </a:r>
            <a:r>
              <a:rPr lang="pt-BR" sz="2400" smtClean="0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pt-BR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pt-BR" sz="2400" smtClean="0"/>
          </a:p>
          <a:p>
            <a:pPr lvl="1" eaLnBrk="1" hangingPunct="1">
              <a:lnSpc>
                <a:spcPct val="90000"/>
              </a:lnSpc>
            </a:pPr>
            <a:endParaRPr 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pt-BR" sz="3600" b="1" smtClean="0"/>
              <a:t>Protocolo de lock em duas fases (cont.)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dirty="0" smtClean="0"/>
              <a:t>O protocolo garante seriação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O protocolo não garante inexistência de </a:t>
            </a:r>
            <a:r>
              <a:rPr lang="pt-BR" sz="2400" dirty="0" err="1" smtClean="0"/>
              <a:t>deadlocks</a:t>
            </a:r>
            <a:endParaRPr lang="pt-BR" sz="2400" dirty="0" smtClean="0"/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b="1" dirty="0" smtClean="0"/>
              <a:t>Protocolo de duas fases estrito</a:t>
            </a:r>
            <a:r>
              <a:rPr lang="pt-BR" sz="2400" dirty="0" smtClean="0"/>
              <a:t> – Transação deve manter </a:t>
            </a:r>
            <a:r>
              <a:rPr lang="pt-BR" sz="2400" dirty="0" err="1" smtClean="0"/>
              <a:t>locks</a:t>
            </a:r>
            <a:r>
              <a:rPr lang="pt-BR" sz="2400" dirty="0" smtClean="0"/>
              <a:t> exclusivos até compromissar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b="1" dirty="0" smtClean="0"/>
              <a:t>Protocolo de duas fases rigoroso</a:t>
            </a:r>
            <a:r>
              <a:rPr lang="pt-BR" sz="2400" dirty="0" smtClean="0"/>
              <a:t> – Todos os </a:t>
            </a:r>
            <a:r>
              <a:rPr lang="pt-BR" sz="2400" dirty="0" err="1" smtClean="0"/>
              <a:t>locks</a:t>
            </a:r>
            <a:r>
              <a:rPr lang="pt-BR" sz="2400" dirty="0" smtClean="0"/>
              <a:t> devem ser mantidos. Transações podem ser seriadas na ordem em que são compromissadas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Conversão de locks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smtClean="0"/>
              <a:t>Protocolo de lock em duas dases com conversão:</a:t>
            </a:r>
          </a:p>
          <a:p>
            <a:pPr eaLnBrk="1" hangingPunct="1"/>
            <a:r>
              <a:rPr lang="pt-BR" sz="2400" smtClean="0"/>
              <a:t>Fase 1:</a:t>
            </a:r>
          </a:p>
          <a:p>
            <a:pPr lvl="1" eaLnBrk="1" hangingPunct="1"/>
            <a:r>
              <a:rPr lang="pt-BR" sz="2400" smtClean="0"/>
              <a:t>Pode requisitar lockCp sobre dado.</a:t>
            </a:r>
          </a:p>
          <a:p>
            <a:pPr lvl="1" eaLnBrk="1" hangingPunct="1"/>
            <a:r>
              <a:rPr lang="pt-BR" sz="2400" smtClean="0"/>
              <a:t>Pode requisitar lockEx sobre dado.</a:t>
            </a:r>
          </a:p>
          <a:p>
            <a:pPr lvl="1" eaLnBrk="1" hangingPunct="1"/>
            <a:r>
              <a:rPr lang="pt-BR" sz="2400" smtClean="0"/>
              <a:t>Pode converter lockCp em lockEx.</a:t>
            </a:r>
          </a:p>
          <a:p>
            <a:pPr eaLnBrk="1" hangingPunct="1"/>
            <a:r>
              <a:rPr lang="pt-BR" sz="2800" smtClean="0"/>
              <a:t>Fase 2:</a:t>
            </a:r>
          </a:p>
          <a:p>
            <a:pPr lvl="1" eaLnBrk="1" hangingPunct="1"/>
            <a:r>
              <a:rPr lang="pt-BR" sz="2400" smtClean="0"/>
              <a:t>Pode liberar lock-Cp.</a:t>
            </a:r>
          </a:p>
          <a:p>
            <a:pPr lvl="1" eaLnBrk="1" hangingPunct="1"/>
            <a:r>
              <a:rPr lang="pt-BR" sz="2400" smtClean="0"/>
              <a:t>Pode liberar lock-Ex.</a:t>
            </a:r>
          </a:p>
          <a:p>
            <a:pPr lvl="1" eaLnBrk="1" hangingPunct="1"/>
            <a:r>
              <a:rPr lang="pt-BR" sz="2400" smtClean="0"/>
              <a:t>Pode converter lockEx em lockCp</a:t>
            </a:r>
          </a:p>
          <a:p>
            <a:pPr lvl="4" eaLnBrk="1" hangingPunct="1">
              <a:buFontTx/>
              <a:buNone/>
            </a:pPr>
            <a:endParaRPr lang="pt-BR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Implementação de Isolamento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/>
            <a:r>
              <a:rPr lang="pt-BR" sz="2400" smtClean="0"/>
              <a:t>Escalonamento devem ser seriáveis e recuperáveis (para manter consistência). 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Esquema que permite que apenas uma transação execute por vez gera escalonamentos seriais, mas é extremamente ineficiente.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Esquemas de controle de concorrência são um compromisso entre grau de concorrência permitido e custo de execução (</a:t>
            </a:r>
            <a:r>
              <a:rPr lang="pt-BR" sz="2400" i="1" smtClean="0"/>
              <a:t>overhead).</a:t>
            </a:r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Consistência</a:t>
            </a:r>
            <a:r>
              <a:rPr lang="en-US" dirty="0" smtClean="0"/>
              <a:t> – </a:t>
            </a:r>
            <a:r>
              <a:rPr lang="en-US" dirty="0" err="1" smtClean="0"/>
              <a:t>indica</a:t>
            </a:r>
            <a:r>
              <a:rPr lang="en-US" dirty="0" smtClean="0"/>
              <a:t> a </a:t>
            </a:r>
            <a:r>
              <a:rPr lang="en-US" dirty="0" err="1" smtClean="0"/>
              <a:t>permanência</a:t>
            </a:r>
            <a:r>
              <a:rPr lang="en-US" dirty="0" smtClean="0"/>
              <a:t> do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do BD.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leva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de dados de um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 </a:t>
            </a:r>
            <a:r>
              <a:rPr lang="en-US" dirty="0" err="1" smtClean="0"/>
              <a:t>outro</a:t>
            </a:r>
            <a:r>
              <a:rPr lang="en-US" dirty="0" smtClean="0"/>
              <a:t>.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,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. Se </a:t>
            </a:r>
            <a:r>
              <a:rPr lang="en-US" dirty="0" err="1" smtClean="0"/>
              <a:t>qualquer</a:t>
            </a:r>
            <a:r>
              <a:rPr lang="en-US" dirty="0" smtClean="0"/>
              <a:t> parte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violar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restrição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,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800" b="1" dirty="0" err="1" smtClean="0"/>
              <a:t>Uncomitted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sz="2800" b="1" dirty="0" smtClean="0"/>
              <a:t> – </a:t>
            </a:r>
            <a:r>
              <a:rPr lang="pt-BR" sz="2800" dirty="0" smtClean="0"/>
              <a:t>permite que a transação leia todos os dados que estiverem atualmente em uma página de dados, efetivados ou não.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 Esta opção abandona  as garantias de  ter dados fortemente coerentes para que possa ter a vantagem de uma alta concorrência no sistema 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Indicado para certas na análises de apoio à decisão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uncommitted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read</a:t>
            </a:r>
            <a:endParaRPr lang="pt-BR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800" b="1" dirty="0" err="1" smtClean="0"/>
              <a:t>Commited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sz="2800" dirty="0" smtClean="0"/>
              <a:t> – apenas registros compromissados podem ser lidos, mas leituras repetidas podem retornar valores diferentes.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Os bloqueios de compartilhamento podem ser liberados depois  que os dados tiverem sidos enviados para o cliente que fez a chamada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Nível de isolamento padrão do SQL Server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committed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read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848600" cy="4724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800" b="1" dirty="0" err="1" smtClean="0"/>
              <a:t>Repeatable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b="1" dirty="0" smtClean="0"/>
              <a:t> - </a:t>
            </a:r>
            <a:r>
              <a:rPr lang="pt-BR" sz="2400" dirty="0" smtClean="0"/>
              <a:t>apenas registros compromissados podem ser lidos, leituras repetidas devem retornar mesmo valor.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Executar a mesma consulta duas vezes dentro de uma transação não pegará quaisquer alterações realizadas nos valores dos dados pela transação de outro usuário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Todos os bloqueios compartilhados devem ser mantidos até o final da transação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i="1" dirty="0" smtClean="0"/>
              <a:t>set </a:t>
            </a:r>
            <a:r>
              <a:rPr lang="pt-BR" sz="2400" i="1" dirty="0" err="1" smtClean="0"/>
              <a:t>transaction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isolation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level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committed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read</a:t>
            </a:r>
            <a:endParaRPr lang="pt-BR" sz="2400" dirty="0" smtClean="0"/>
          </a:p>
          <a:p>
            <a:pPr eaLnBrk="1" hangingPunct="1"/>
            <a:endParaRPr lang="pt-BR" sz="2400" dirty="0" smtClean="0"/>
          </a:p>
          <a:p>
            <a:pPr eaLnBrk="1" hangingPunct="1"/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pt-BR" sz="3600" b="1" smtClean="0"/>
              <a:t>Níveis de Isolamento em SQL Server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800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800" b="1" dirty="0" err="1" smtClean="0"/>
              <a:t>Serializable</a:t>
            </a:r>
            <a:r>
              <a:rPr lang="pt-BR" sz="2800" b="1" dirty="0" smtClean="0"/>
              <a:t> – </a:t>
            </a:r>
            <a:r>
              <a:rPr lang="pt-BR" sz="2800" dirty="0" smtClean="0"/>
              <a:t>aumenta as propriedades de </a:t>
            </a:r>
            <a:r>
              <a:rPr lang="pt-BR" sz="2800" dirty="0" err="1" smtClean="0"/>
              <a:t>Repeatable</a:t>
            </a:r>
            <a:r>
              <a:rPr lang="pt-BR" sz="2800" dirty="0" smtClean="0"/>
              <a:t> </a:t>
            </a:r>
            <a:r>
              <a:rPr lang="pt-BR" sz="2800" dirty="0" err="1" smtClean="0"/>
              <a:t>Read</a:t>
            </a:r>
            <a:endParaRPr lang="pt-BR" sz="2800" dirty="0" smtClean="0"/>
          </a:p>
          <a:p>
            <a:pPr eaLnBrk="1" hangingPunct="1"/>
            <a:r>
              <a:rPr lang="pt-BR" sz="2400" dirty="0" smtClean="0"/>
              <a:t>Todos os bloqueios compartilhados devem ser mantidos até o final da transação</a:t>
            </a:r>
          </a:p>
          <a:p>
            <a:pPr eaLnBrk="1" hangingPunct="1"/>
            <a:r>
              <a:rPr lang="pt-BR" sz="2800" dirty="0" smtClean="0"/>
              <a:t>Utiliza bloqueio de intervalo de índices para que as leituras retornem sempre os mesmos resultados</a:t>
            </a:r>
          </a:p>
          <a:p>
            <a:pPr eaLnBrk="1" hangingPunct="1"/>
            <a:r>
              <a:rPr lang="pt-BR" sz="2800" dirty="0" smtClean="0"/>
              <a:t>Este nível recebe este nome pelo fato de que executar várias transações que podem ser colocadas em série simultaneamente é equivalente a executá-las uma por vez, em qualquer  ordem</a:t>
            </a:r>
          </a:p>
          <a:p>
            <a:pPr eaLnBrk="1" hangingPunct="1"/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serealizable</a:t>
            </a:r>
            <a:endParaRPr lang="pt-BR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Isolamento</a:t>
            </a:r>
            <a:r>
              <a:rPr lang="en-US" dirty="0" smtClean="0"/>
              <a:t> – </a:t>
            </a:r>
            <a:r>
              <a:rPr lang="en-US" dirty="0" err="1" smtClean="0"/>
              <a:t>significa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e </a:t>
            </a:r>
            <a:r>
              <a:rPr lang="en-US" dirty="0" err="1" smtClean="0"/>
              <a:t>utilizar</a:t>
            </a:r>
            <a:r>
              <a:rPr lang="en-US" dirty="0" smtClean="0"/>
              <a:t> o item de dado X, </a:t>
            </a:r>
            <a:r>
              <a:rPr lang="en-US" dirty="0" err="1" smtClean="0"/>
              <a:t>esse</a:t>
            </a:r>
            <a:r>
              <a:rPr lang="en-US" dirty="0" smtClean="0"/>
              <a:t> item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nenhuma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T1 </a:t>
            </a:r>
            <a:r>
              <a:rPr lang="en-US" dirty="0" err="1" smtClean="0"/>
              <a:t>termine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especialmente</a:t>
            </a:r>
            <a:r>
              <a:rPr lang="en-US" dirty="0" smtClean="0"/>
              <a:t> </a:t>
            </a:r>
            <a:r>
              <a:rPr lang="en-US" dirty="0" err="1" smtClean="0"/>
              <a:t>útil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ambientes</a:t>
            </a:r>
            <a:r>
              <a:rPr lang="en-US" dirty="0" smtClean="0"/>
              <a:t>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pois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usuários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acessar</a:t>
            </a:r>
            <a:r>
              <a:rPr lang="en-US" dirty="0" smtClean="0"/>
              <a:t> e </a:t>
            </a:r>
            <a:r>
              <a:rPr lang="en-US" dirty="0" err="1" smtClean="0"/>
              <a:t>atualizar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simultaneamente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Durabilidade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(</a:t>
            </a:r>
            <a:r>
              <a:rPr lang="en-US" dirty="0" err="1" smtClean="0"/>
              <a:t>consolidadas</a:t>
            </a:r>
            <a:r>
              <a:rPr lang="en-US" dirty="0" smtClean="0"/>
              <a:t>)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pelas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desfeitas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falhas</a:t>
            </a:r>
            <a:r>
              <a:rPr lang="en-US" dirty="0" smtClean="0"/>
              <a:t> de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Ser </a:t>
            </a:r>
            <a:r>
              <a:rPr lang="en-US" b="1" dirty="0" err="1" smtClean="0"/>
              <a:t>serializável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produza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consistentes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BD </a:t>
            </a:r>
            <a:r>
              <a:rPr lang="en-US" dirty="0" err="1" smtClean="0"/>
              <a:t>distribuídos</a:t>
            </a:r>
            <a:r>
              <a:rPr lang="en-US" dirty="0" smtClean="0"/>
              <a:t> e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várias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provavelmente</a:t>
            </a:r>
            <a:r>
              <a:rPr lang="en-US" dirty="0" smtClean="0"/>
              <a:t> </a:t>
            </a:r>
            <a:r>
              <a:rPr lang="en-US" dirty="0" err="1" smtClean="0"/>
              <a:t>serão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simultâneo</a:t>
            </a:r>
            <a:r>
              <a:rPr lang="en-US" dirty="0" smtClean="0"/>
              <a:t>. </a:t>
            </a:r>
            <a:r>
              <a:rPr lang="en-US" dirty="0" err="1" smtClean="0"/>
              <a:t>Naturalmente</a:t>
            </a:r>
            <a:r>
              <a:rPr lang="en-US" dirty="0" smtClean="0"/>
              <a:t>, se </a:t>
            </a:r>
            <a:r>
              <a:rPr lang="en-US" dirty="0" err="1" smtClean="0"/>
              <a:t>apenas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for </a:t>
            </a:r>
            <a:r>
              <a:rPr lang="en-US" dirty="0" err="1" smtClean="0"/>
              <a:t>executada</a:t>
            </a:r>
            <a:r>
              <a:rPr lang="en-US" dirty="0" smtClean="0"/>
              <a:t>, a </a:t>
            </a:r>
            <a:r>
              <a:rPr lang="en-US" dirty="0" err="1" smtClean="0"/>
              <a:t>serialização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problema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suporte</a:t>
            </a:r>
            <a:r>
              <a:rPr lang="en-US" dirty="0" smtClean="0"/>
              <a:t> a </a:t>
            </a:r>
            <a:r>
              <a:rPr lang="en-US" dirty="0" err="1" smtClean="0"/>
              <a:t>transações</a:t>
            </a:r>
            <a:r>
              <a:rPr lang="en-US" dirty="0" smtClean="0"/>
              <a:t> é </a:t>
            </a:r>
            <a:r>
              <a:rPr lang="en-US" dirty="0" err="1" smtClean="0"/>
              <a:t>fornecido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comandos</a:t>
            </a:r>
            <a:r>
              <a:rPr lang="en-US" dirty="0" smtClean="0"/>
              <a:t> de SQL: COMMIT e ROLLBACK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a um COMMIT,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permanentemente</a:t>
            </a:r>
            <a:r>
              <a:rPr lang="en-US" dirty="0" smtClean="0"/>
              <a:t> no </a:t>
            </a:r>
            <a:r>
              <a:rPr lang="en-US" dirty="0" err="1" smtClean="0"/>
              <a:t>banco</a:t>
            </a:r>
            <a:r>
              <a:rPr lang="en-US" dirty="0" smtClean="0"/>
              <a:t> de dados.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</a:t>
            </a:r>
            <a:r>
              <a:rPr lang="en-US" dirty="0" err="1" smtClean="0"/>
              <a:t>encerra</a:t>
            </a:r>
            <a:r>
              <a:rPr lang="en-US" dirty="0" smtClean="0"/>
              <a:t> </a:t>
            </a:r>
            <a:r>
              <a:rPr lang="en-US" dirty="0" err="1" smtClean="0"/>
              <a:t>automaticamente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de SQL.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Chegar</a:t>
            </a:r>
            <a:r>
              <a:rPr lang="en-US" dirty="0" smtClean="0"/>
              <a:t> a um ROLLBACK,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o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retorna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consistênte</a:t>
            </a:r>
            <a:r>
              <a:rPr lang="en-US" dirty="0" smtClean="0"/>
              <a:t> anterior.</a:t>
            </a:r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fim</a:t>
            </a:r>
            <a:r>
              <a:rPr lang="en-US" dirty="0" smtClean="0"/>
              <a:t> do </a:t>
            </a:r>
            <a:r>
              <a:rPr lang="en-US" dirty="0" err="1" smtClean="0"/>
              <a:t>programa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</a:t>
            </a:r>
            <a:r>
              <a:rPr lang="en-US" dirty="0" smtClean="0"/>
              <a:t> no BD.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a COMMIT.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430</TotalTime>
  <Words>2142</Words>
  <Application>Microsoft Office PowerPoint</Application>
  <PresentationFormat>Apresentação na tela (4:3)</PresentationFormat>
  <Paragraphs>372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44" baseType="lpstr">
      <vt:lpstr>Mediano</vt:lpstr>
      <vt:lpstr>Controle de concorrência</vt:lpstr>
      <vt:lpstr>O que é uma transação?</vt:lpstr>
      <vt:lpstr>Propriedades de uma transação:</vt:lpstr>
      <vt:lpstr>Propriedades de uma transação:</vt:lpstr>
      <vt:lpstr>Propriedades de uma transação:</vt:lpstr>
      <vt:lpstr>Propriedades de uma transação:</vt:lpstr>
      <vt:lpstr>Propriedades de uma transação:</vt:lpstr>
      <vt:lpstr>Gerenciamento de transações com SQL</vt:lpstr>
      <vt:lpstr>Gerenciamento de transações com SQL</vt:lpstr>
      <vt:lpstr>Gerenciamento de transações com SQL</vt:lpstr>
      <vt:lpstr>Log de transação</vt:lpstr>
      <vt:lpstr>Log de transação</vt:lpstr>
      <vt:lpstr>Controle de Concorrência</vt:lpstr>
      <vt:lpstr>Atualizações perdidas</vt:lpstr>
      <vt:lpstr>Slide 15</vt:lpstr>
      <vt:lpstr>Slide 16</vt:lpstr>
      <vt:lpstr>Dados não consolidados</vt:lpstr>
      <vt:lpstr>Recuperação inconsistentes</vt:lpstr>
      <vt:lpstr>Execução concorrente</vt:lpstr>
      <vt:lpstr>Escalonador</vt:lpstr>
      <vt:lpstr>Slide 21</vt:lpstr>
      <vt:lpstr>Slide 22</vt:lpstr>
      <vt:lpstr>Slide 23</vt:lpstr>
      <vt:lpstr>Seriação </vt:lpstr>
      <vt:lpstr>Seriação por conflito </vt:lpstr>
      <vt:lpstr>Seriação por conflito (cont.)</vt:lpstr>
      <vt:lpstr>Seriação por conflito (cont.) </vt:lpstr>
      <vt:lpstr>Slide 28</vt:lpstr>
      <vt:lpstr>Protocolos baseados em locks </vt:lpstr>
      <vt:lpstr>Protocolos baseados em locks (cont.) </vt:lpstr>
      <vt:lpstr>Protocolos baseados em locks (cont.) </vt:lpstr>
      <vt:lpstr>Escalonamento que não preserva a Soma (A+B)</vt:lpstr>
      <vt:lpstr>Protocolos baseados em locks (cont.) </vt:lpstr>
      <vt:lpstr>Protocolos baseados em locks (cont.)</vt:lpstr>
      <vt:lpstr>Deadlock </vt:lpstr>
      <vt:lpstr>Protocolo de lock em duas fases </vt:lpstr>
      <vt:lpstr>Protocolo de lock em duas fases (cont.)</vt:lpstr>
      <vt:lpstr>Conversão de locks </vt:lpstr>
      <vt:lpstr>Implementação de Isolamento </vt:lpstr>
      <vt:lpstr>Níveis de Isolamento em SQL Server </vt:lpstr>
      <vt:lpstr>Níveis de Isolamento em SQL Server</vt:lpstr>
      <vt:lpstr>Níveis de Isolamento em SQL Server </vt:lpstr>
      <vt:lpstr>Níveis de Isolamento em SQL Server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Controle de concorrência</dc:title>
  <dc:creator>lilian</dc:creator>
  <cp:lastModifiedBy>lilian</cp:lastModifiedBy>
  <cp:revision>16</cp:revision>
  <dcterms:created xsi:type="dcterms:W3CDTF">2011-10-11T09:23:38Z</dcterms:created>
  <dcterms:modified xsi:type="dcterms:W3CDTF">2012-11-06T18:22:26Z</dcterms:modified>
</cp:coreProperties>
</file>